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358" r:id="rId3"/>
    <p:sldId id="338" r:id="rId4"/>
    <p:sldId id="359" r:id="rId5"/>
    <p:sldId id="339" r:id="rId6"/>
    <p:sldId id="360" r:id="rId7"/>
    <p:sldId id="362" r:id="rId8"/>
    <p:sldId id="363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04" r:id="rId17"/>
    <p:sldId id="347" r:id="rId18"/>
    <p:sldId id="348" r:id="rId19"/>
    <p:sldId id="352" r:id="rId20"/>
    <p:sldId id="353" r:id="rId21"/>
    <p:sldId id="365" r:id="rId22"/>
    <p:sldId id="33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FF99"/>
    <a:srgbClr val="FFFF66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1" autoAdjust="0"/>
    <p:restoredTop sz="9463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48"/>
    </p:cViewPr>
  </p:sorterViewPr>
  <p:notesViewPr>
    <p:cSldViewPr>
      <p:cViewPr varScale="1">
        <p:scale>
          <a:sx n="36" d="100"/>
          <a:sy n="36" d="100"/>
        </p:scale>
        <p:origin x="-10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264E60-BFA6-4E58-B7A8-F7931344BE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28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4E60-BFA6-4E58-B7A8-F7931344BE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3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4E60-BFA6-4E58-B7A8-F7931344BEC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7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4E60-BFA6-4E58-B7A8-F7931344BEC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5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088A4-BDB8-4645-9369-8F5F44A718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F833-BCB6-40E5-B734-C943DC9BA1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C7B6A-E3A6-4956-BAF8-9C60D74D6F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CEC460-D172-4D9E-B75B-24403ACDF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17C868-2C91-42EF-9437-D10E267134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A72A32-3513-4DD2-9D0D-A64E22849F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FAEAF9-C335-47DF-82EA-6E9C7B2BF2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D418CF-552F-47ED-B0AF-A7CB7E684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55E2-B8F7-4C66-A470-62AE4B9D5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D4A9-098F-436A-BDFC-0D118A8568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C14CA-05B5-43BE-AFE3-A57C37BDD4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6D5D4-1878-4C7C-8182-6A9E8C8F8D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5D988-5A58-444C-8934-91E25657B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92EE7-80F2-46F5-9F5C-2D420E415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3F8FF-B1F9-4258-A1BD-6E01EEA0B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381E16-9367-4316-A456-585499C6650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643314"/>
            <a:ext cx="8572560" cy="1803396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Poster Cyr" pitchFamily="34" charset="0"/>
              </a:rPr>
              <a:t>Воспитательная система </a:t>
            </a:r>
            <a:r>
              <a:rPr lang="ru-RU" sz="2800" b="1" dirty="0" smtClean="0">
                <a:solidFill>
                  <a:schemeClr val="tx1"/>
                </a:solidFill>
                <a:latin typeface="Poster Cyr" pitchFamily="34" charset="0"/>
              </a:rPr>
              <a:t>муниципального бюджетного общеобразовательного учреждения «</a:t>
            </a:r>
            <a:r>
              <a:rPr lang="ru-RU" sz="2800" b="1" dirty="0">
                <a:solidFill>
                  <a:schemeClr val="tx1"/>
                </a:solidFill>
                <a:latin typeface="Poster Cyr" pitchFamily="34" charset="0"/>
              </a:rPr>
              <a:t>Г</a:t>
            </a:r>
            <a:r>
              <a:rPr lang="ru-RU" sz="2800" b="1" dirty="0" smtClean="0">
                <a:solidFill>
                  <a:schemeClr val="tx1"/>
                </a:solidFill>
                <a:latin typeface="Poster Cyr" pitchFamily="34" charset="0"/>
              </a:rPr>
              <a:t>имназия </a:t>
            </a:r>
            <a:r>
              <a:rPr lang="ru-RU" sz="2800" b="1" dirty="0">
                <a:solidFill>
                  <a:schemeClr val="tx1"/>
                </a:solidFill>
                <a:latin typeface="Poster Cyr" pitchFamily="34" charset="0"/>
              </a:rPr>
              <a:t>№</a:t>
            </a:r>
            <a:r>
              <a:rPr lang="ru-RU" sz="2800" b="1" dirty="0" smtClean="0">
                <a:solidFill>
                  <a:schemeClr val="tx1"/>
                </a:solidFill>
                <a:latin typeface="Poster Cyr" pitchFamily="34" charset="0"/>
              </a:rPr>
              <a:t>3 имени К.П. Гемп»</a:t>
            </a:r>
            <a:endParaRPr lang="ru-RU" sz="2800" b="1" dirty="0">
              <a:solidFill>
                <a:schemeClr val="tx1"/>
              </a:solidFill>
              <a:latin typeface="Poster Cyr" pitchFamily="34" charset="0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5856" y="5373216"/>
            <a:ext cx="5368078" cy="1127642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 dirty="0" smtClean="0">
                <a:latin typeface="Bookman Old Style" pitchFamily="18" charset="0"/>
              </a:rPr>
              <a:t>Высоких Л.Н., </a:t>
            </a:r>
            <a:endParaRPr lang="ru-RU" sz="2400" b="1" i="1" dirty="0">
              <a:latin typeface="Bookman Old Style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b="1" i="1" dirty="0">
                <a:latin typeface="Bookman Old Style" pitchFamily="18" charset="0"/>
              </a:rPr>
              <a:t> </a:t>
            </a:r>
            <a:r>
              <a:rPr lang="ru-RU" sz="2400" b="1" i="1" dirty="0" smtClean="0">
                <a:latin typeface="Bookman Old Style" pitchFamily="18" charset="0"/>
              </a:rPr>
              <a:t>руководитель МО классных руководителей</a:t>
            </a:r>
            <a:endParaRPr lang="ru-RU" sz="2400" b="1" i="1" dirty="0">
              <a:latin typeface="Bookman Old Style" pitchFamily="18" charset="0"/>
            </a:endParaRPr>
          </a:p>
        </p:txBody>
      </p:sp>
      <p:pic>
        <p:nvPicPr>
          <p:cNvPr id="16390" name="Picture 6" descr="D:\ВР\дневник\гимназия авгу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3722">
            <a:off x="169094" y="317104"/>
            <a:ext cx="4439308" cy="3329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11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862">
            <a:off x="4275677" y="368938"/>
            <a:ext cx="4672478" cy="3287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569325" cy="863600"/>
          </a:xfrm>
        </p:spPr>
        <p:txBody>
          <a:bodyPr/>
          <a:lstStyle/>
          <a:p>
            <a:r>
              <a:rPr lang="ru-RU" sz="4000" b="1" dirty="0">
                <a:latin typeface="Constantia" pitchFamily="18" charset="0"/>
              </a:rPr>
              <a:t>Приоритетные направления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6913563" cy="2447925"/>
          </a:xfrm>
        </p:spPr>
        <p:txBody>
          <a:bodyPr/>
          <a:lstStyle/>
          <a:p>
            <a:r>
              <a:rPr lang="ru-RU" sz="3400" i="1" dirty="0">
                <a:latin typeface="Bookman Old Style" pitchFamily="18" charset="0"/>
              </a:rPr>
              <a:t>интеллектуальное</a:t>
            </a:r>
          </a:p>
          <a:p>
            <a:r>
              <a:rPr lang="ru-RU" sz="3400" i="1" dirty="0">
                <a:latin typeface="Bookman Old Style" pitchFamily="18" charset="0"/>
              </a:rPr>
              <a:t>духовно-нравственное</a:t>
            </a:r>
          </a:p>
          <a:p>
            <a:r>
              <a:rPr lang="ru-RU" sz="3400" i="1" dirty="0">
                <a:latin typeface="Bookman Old Style" pitchFamily="18" charset="0"/>
              </a:rPr>
              <a:t>здорового образа жизни</a:t>
            </a:r>
          </a:p>
          <a:p>
            <a:r>
              <a:rPr lang="ru-RU" sz="3400" i="1" dirty="0">
                <a:latin typeface="Bookman Old Style" pitchFamily="18" charset="0"/>
              </a:rPr>
              <a:t>гражданско-патриотическое</a:t>
            </a: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05.12.2014\IMG_7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45507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20725"/>
          </a:xfrm>
        </p:spPr>
        <p:txBody>
          <a:bodyPr/>
          <a:lstStyle/>
          <a:p>
            <a:r>
              <a:rPr lang="ru-RU" sz="3600" b="1" dirty="0">
                <a:latin typeface="Constantia" pitchFamily="18" charset="0"/>
              </a:rPr>
              <a:t>Младшая школа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13788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Цель:</a:t>
            </a:r>
            <a:r>
              <a:rPr lang="ru-RU" dirty="0"/>
              <a:t> </a:t>
            </a:r>
            <a:r>
              <a:rPr lang="ru-RU" i="1" dirty="0">
                <a:latin typeface="Bookman Old Style" pitchFamily="18" charset="0"/>
              </a:rPr>
              <a:t>развитие основных черт характера, качеств личности.</a:t>
            </a:r>
          </a:p>
          <a:p>
            <a:pPr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Задачи:</a:t>
            </a:r>
            <a:r>
              <a:rPr lang="ru-RU" sz="2800" b="1" dirty="0">
                <a:latin typeface="Bookman Old Style" pitchFamily="18" charset="0"/>
              </a:rPr>
              <a:t> </a:t>
            </a:r>
          </a:p>
          <a:p>
            <a:r>
              <a:rPr lang="ru-RU" sz="2800" i="1" dirty="0">
                <a:latin typeface="Bookman Old Style" pitchFamily="18" charset="0"/>
              </a:rPr>
              <a:t>развитие любознательности и познавательных интересов;</a:t>
            </a:r>
          </a:p>
          <a:p>
            <a:r>
              <a:rPr lang="ru-RU" sz="2800" i="1" dirty="0">
                <a:latin typeface="Bookman Old Style" pitchFamily="18" charset="0"/>
              </a:rPr>
              <a:t>развитие навыков игрового взаимодействия;</a:t>
            </a:r>
          </a:p>
          <a:p>
            <a:r>
              <a:rPr lang="ru-RU" sz="2800" i="1" dirty="0">
                <a:latin typeface="Bookman Old Style" pitchFamily="18" charset="0"/>
              </a:rPr>
              <a:t>формирование элементов нравственной культуры;</a:t>
            </a:r>
          </a:p>
          <a:p>
            <a:r>
              <a:rPr lang="ru-RU" sz="2800" i="1" dirty="0">
                <a:latin typeface="Bookman Old Style" pitchFamily="18" charset="0"/>
              </a:rPr>
              <a:t>развитие </a:t>
            </a:r>
            <a:r>
              <a:rPr lang="ru-RU" sz="2800" i="1" dirty="0" err="1">
                <a:latin typeface="Bookman Old Style" pitchFamily="18" charset="0"/>
              </a:rPr>
              <a:t>коммуниикативности</a:t>
            </a:r>
            <a:r>
              <a:rPr lang="ru-RU" sz="2800" i="1" dirty="0">
                <a:latin typeface="Bookman Old Style" pitchFamily="18" charset="0"/>
              </a:rPr>
              <a:t>;</a:t>
            </a:r>
          </a:p>
          <a:p>
            <a:r>
              <a:rPr lang="ru-RU" sz="2800" i="1" dirty="0">
                <a:latin typeface="Bookman Old Style" pitchFamily="18" charset="0"/>
              </a:rPr>
              <a:t> психическое и физическое развитие.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dirty="0">
                <a:latin typeface="Constantia" pitchFamily="18" charset="0"/>
              </a:rPr>
              <a:t>Средняя школа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Цель: </a:t>
            </a:r>
          </a:p>
          <a:p>
            <a:pPr>
              <a:buFontTx/>
              <a:buNone/>
            </a:pPr>
            <a:r>
              <a:rPr lang="ru-RU" sz="2800" i="1" dirty="0">
                <a:latin typeface="Bookman Old Style" pitchFamily="18" charset="0"/>
              </a:rPr>
              <a:t>осознание своего «Я» в окружающем мире.</a:t>
            </a:r>
          </a:p>
          <a:p>
            <a:pPr algn="ctr"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Задачи:</a:t>
            </a:r>
          </a:p>
          <a:p>
            <a:r>
              <a:rPr lang="ru-RU" sz="2800" i="1" dirty="0">
                <a:latin typeface="Bookman Old Style" pitchFamily="18" charset="0"/>
              </a:rPr>
              <a:t>развитие интеллектуальных способностей;</a:t>
            </a:r>
          </a:p>
          <a:p>
            <a:r>
              <a:rPr lang="ru-RU" sz="2800" i="1" dirty="0">
                <a:latin typeface="Bookman Old Style" pitchFamily="18" charset="0"/>
              </a:rPr>
              <a:t>формирование личных качеств, устойчивого отношения к окружающему миру;</a:t>
            </a:r>
          </a:p>
          <a:p>
            <a:r>
              <a:rPr lang="ru-RU" sz="2800" i="1" dirty="0">
                <a:latin typeface="Bookman Old Style" pitchFamily="18" charset="0"/>
              </a:rPr>
              <a:t>реализация себя в среде сверстников.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dirty="0">
                <a:latin typeface="Constantia" pitchFamily="18" charset="0"/>
              </a:rPr>
              <a:t>Старшая школа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Цель: </a:t>
            </a:r>
          </a:p>
          <a:p>
            <a:pPr>
              <a:buFontTx/>
              <a:buNone/>
            </a:pPr>
            <a:r>
              <a:rPr lang="ru-RU" sz="2800" i="1" dirty="0">
                <a:latin typeface="Bookman Old Style" pitchFamily="18" charset="0"/>
              </a:rPr>
              <a:t>социализация личности гимназиста.</a:t>
            </a:r>
          </a:p>
          <a:p>
            <a:pPr algn="ctr">
              <a:buFontTx/>
              <a:buNone/>
            </a:pPr>
            <a:r>
              <a:rPr lang="ru-RU" sz="2800" b="1" u="sng" dirty="0">
                <a:latin typeface="Bookman Old Style" pitchFamily="18" charset="0"/>
              </a:rPr>
              <a:t>Задачи:</a:t>
            </a:r>
          </a:p>
          <a:p>
            <a:r>
              <a:rPr lang="ru-RU" sz="2800" i="1" dirty="0">
                <a:latin typeface="Bookman Old Style" pitchFamily="18" charset="0"/>
              </a:rPr>
              <a:t>социализация поведения;</a:t>
            </a:r>
          </a:p>
          <a:p>
            <a:pPr>
              <a:buFontTx/>
              <a:buNone/>
            </a:pPr>
            <a:endParaRPr lang="ru-RU" sz="1400" i="1" dirty="0">
              <a:latin typeface="Bookman Old Style" pitchFamily="18" charset="0"/>
            </a:endParaRPr>
          </a:p>
          <a:p>
            <a:r>
              <a:rPr lang="ru-RU" sz="2800" i="1" dirty="0">
                <a:latin typeface="Bookman Old Style" pitchFamily="18" charset="0"/>
              </a:rPr>
              <a:t>выбор профессионального направления;</a:t>
            </a:r>
          </a:p>
          <a:p>
            <a:pPr>
              <a:buFontTx/>
              <a:buNone/>
            </a:pPr>
            <a:endParaRPr lang="ru-RU" sz="1400" i="1" dirty="0">
              <a:latin typeface="Bookman Old Style" pitchFamily="18" charset="0"/>
            </a:endParaRPr>
          </a:p>
          <a:p>
            <a:r>
              <a:rPr lang="ru-RU" sz="2800" i="1" dirty="0">
                <a:latin typeface="Bookman Old Style" pitchFamily="18" charset="0"/>
              </a:rPr>
              <a:t>закрепление устойчивых личностных качеств и нравственных форм поведения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r>
              <a:rPr lang="ru-RU" sz="3600" b="1" dirty="0">
                <a:latin typeface="Constantia" pitchFamily="18" charset="0"/>
              </a:rPr>
              <a:t>Направления работы по </a:t>
            </a:r>
            <a:br>
              <a:rPr lang="ru-RU" sz="3600" b="1" dirty="0">
                <a:latin typeface="Constantia" pitchFamily="18" charset="0"/>
              </a:rPr>
            </a:br>
            <a:r>
              <a:rPr lang="ru-RU" sz="3600" b="1" dirty="0">
                <a:latin typeface="Constantia" pitchFamily="18" charset="0"/>
              </a:rPr>
              <a:t>содержанию системы воспитания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 dirty="0"/>
              <a:t>Работа с учителями</a:t>
            </a:r>
          </a:p>
          <a:p>
            <a:pPr>
              <a:buFontTx/>
              <a:buNone/>
            </a:pPr>
            <a:endParaRPr lang="ru-RU" sz="2800" dirty="0"/>
          </a:p>
          <a:p>
            <a:r>
              <a:rPr lang="ru-RU" sz="2800" dirty="0"/>
              <a:t>Работа с детьми</a:t>
            </a:r>
          </a:p>
          <a:p>
            <a:pPr>
              <a:buFontTx/>
              <a:buNone/>
            </a:pPr>
            <a:endParaRPr lang="ru-RU" sz="2800" dirty="0"/>
          </a:p>
          <a:p>
            <a:r>
              <a:rPr lang="ru-RU" sz="2800" dirty="0"/>
              <a:t>Работа с родителями</a:t>
            </a:r>
          </a:p>
          <a:p>
            <a:pPr>
              <a:buFontTx/>
              <a:buNone/>
            </a:pP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>
          <a:xfrm>
            <a:off x="4644008" y="4365104"/>
            <a:ext cx="4038600" cy="21875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5 марта\IMG_8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97" y="1412776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165 лет\165\IMG_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97" y="4103000"/>
            <a:ext cx="3996445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600" b="1" dirty="0">
                <a:latin typeface="Constantia" pitchFamily="18" charset="0"/>
              </a:rPr>
              <a:t>Планирование воспитательной деятельности 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38600" cy="51831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dirty="0">
                <a:latin typeface="Bookman Old Style" pitchFamily="18" charset="0"/>
              </a:rPr>
              <a:t>Воспитательные программы:</a:t>
            </a:r>
          </a:p>
          <a:p>
            <a:r>
              <a:rPr lang="ru-RU" sz="2800" i="1" dirty="0">
                <a:latin typeface="Bookman Old Style" pitchFamily="18" charset="0"/>
              </a:rPr>
              <a:t>«Мы</a:t>
            </a:r>
            <a:r>
              <a:rPr lang="ru-RU" sz="2800" i="1" dirty="0" smtClean="0">
                <a:latin typeface="Bookman Old Style" pitchFamily="18" charset="0"/>
              </a:rPr>
              <a:t>»</a:t>
            </a:r>
            <a:endParaRPr lang="ru-RU" sz="2800" i="1" dirty="0">
              <a:latin typeface="Bookman Old Style" pitchFamily="18" charset="0"/>
            </a:endParaRPr>
          </a:p>
          <a:p>
            <a:r>
              <a:rPr lang="ru-RU" sz="2800" i="1" dirty="0">
                <a:latin typeface="Bookman Old Style" pitchFamily="18" charset="0"/>
              </a:rPr>
              <a:t>«Эрудит»</a:t>
            </a:r>
          </a:p>
          <a:p>
            <a:r>
              <a:rPr lang="ru-RU" sz="2800" i="1" dirty="0">
                <a:latin typeface="Bookman Old Style" pitchFamily="18" charset="0"/>
              </a:rPr>
              <a:t>«Здоровье»</a:t>
            </a:r>
          </a:p>
          <a:p>
            <a:r>
              <a:rPr lang="ru-RU" sz="2800" i="1" dirty="0">
                <a:latin typeface="Bookman Old Style" pitchFamily="18" charset="0"/>
              </a:rPr>
              <a:t>«Семья»</a:t>
            </a:r>
          </a:p>
          <a:p>
            <a:r>
              <a:rPr lang="ru-RU" sz="2800" i="1" dirty="0">
                <a:latin typeface="Bookman Old Style" pitchFamily="18" charset="0"/>
              </a:rPr>
              <a:t>«Творчество»</a:t>
            </a:r>
          </a:p>
          <a:p>
            <a:r>
              <a:rPr lang="ru-RU" sz="2800" i="1" dirty="0">
                <a:latin typeface="Bookman Old Style" pitchFamily="18" charset="0"/>
              </a:rPr>
              <a:t>«Культура»</a:t>
            </a:r>
          </a:p>
          <a:p>
            <a:r>
              <a:rPr lang="ru-RU" sz="2800" i="1" dirty="0">
                <a:latin typeface="Bookman Old Style" pitchFamily="18" charset="0"/>
              </a:rPr>
              <a:t>«Профессия»</a:t>
            </a:r>
          </a:p>
        </p:txBody>
      </p:sp>
      <p:pic>
        <p:nvPicPr>
          <p:cNvPr id="7171" name="Picture 3" descr="I:\Мисс 2016\IMG_6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656">
            <a:off x="5634520" y="1301478"/>
            <a:ext cx="3136401" cy="209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165 лет\День рождения гимназии\IMG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4023">
            <a:off x="2771236" y="2326402"/>
            <a:ext cx="2725300" cy="181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Constantia" pitchFamily="18" charset="0"/>
              </a:rPr>
              <a:t>ТРАДИЦИОННЫЕ МЕРОПРИЯТИЯ ГИМНАЗИИ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532765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День знаний</a:t>
            </a:r>
          </a:p>
          <a:p>
            <a:pPr>
              <a:spcBef>
                <a:spcPct val="50000"/>
              </a:spcBef>
            </a:pPr>
            <a:r>
              <a:rPr lang="ru-RU" dirty="0"/>
              <a:t>Встречи с ветеранами педагогического труда</a:t>
            </a:r>
          </a:p>
          <a:p>
            <a:pPr>
              <a:spcBef>
                <a:spcPct val="50000"/>
              </a:spcBef>
            </a:pPr>
            <a:r>
              <a:rPr lang="ru-RU" dirty="0"/>
              <a:t>День учителя</a:t>
            </a:r>
          </a:p>
          <a:p>
            <a:pPr>
              <a:spcBef>
                <a:spcPct val="50000"/>
              </a:spcBef>
            </a:pPr>
            <a:r>
              <a:rPr lang="ru-RU" dirty="0"/>
              <a:t>День рождения гимназии</a:t>
            </a:r>
          </a:p>
          <a:p>
            <a:pPr>
              <a:spcBef>
                <a:spcPct val="50000"/>
              </a:spcBef>
            </a:pPr>
            <a:r>
              <a:rPr lang="ru-RU" dirty="0"/>
              <a:t>Ломоносовские дни</a:t>
            </a:r>
          </a:p>
          <a:p>
            <a:pPr>
              <a:spcBef>
                <a:spcPct val="50000"/>
              </a:spcBef>
            </a:pPr>
            <a:r>
              <a:rPr lang="ru-RU" dirty="0"/>
              <a:t>Новогодний калейдоскоп</a:t>
            </a:r>
          </a:p>
          <a:p>
            <a:pPr>
              <a:spcBef>
                <a:spcPct val="50000"/>
              </a:spcBef>
            </a:pPr>
            <a:r>
              <a:rPr lang="ru-RU" dirty="0"/>
              <a:t>Бал отличников</a:t>
            </a:r>
          </a:p>
          <a:p>
            <a:pPr>
              <a:spcBef>
                <a:spcPct val="50000"/>
              </a:spcBef>
            </a:pPr>
            <a:r>
              <a:rPr lang="ru-RU" dirty="0"/>
              <a:t>Неделя иностранных языков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4572000" y="3789363"/>
            <a:ext cx="46085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День защитника Отечества</a:t>
            </a:r>
          </a:p>
          <a:p>
            <a:pPr>
              <a:spcBef>
                <a:spcPct val="50000"/>
              </a:spcBef>
            </a:pPr>
            <a:r>
              <a:rPr lang="ru-RU" dirty="0"/>
              <a:t>Конкурс «Мисс гимназии»</a:t>
            </a:r>
          </a:p>
          <a:p>
            <a:pPr>
              <a:spcBef>
                <a:spcPct val="50000"/>
              </a:spcBef>
            </a:pPr>
            <a:r>
              <a:rPr lang="ru-RU" dirty="0"/>
              <a:t>Конкурс чтецов</a:t>
            </a:r>
          </a:p>
          <a:p>
            <a:pPr>
              <a:spcBef>
                <a:spcPct val="50000"/>
              </a:spcBef>
            </a:pPr>
            <a:r>
              <a:rPr lang="ru-RU" dirty="0"/>
              <a:t>Туристический слет</a:t>
            </a:r>
          </a:p>
          <a:p>
            <a:pPr>
              <a:spcBef>
                <a:spcPct val="50000"/>
              </a:spcBef>
            </a:pPr>
            <a:r>
              <a:rPr lang="ru-RU" dirty="0"/>
              <a:t>Вахта памяти</a:t>
            </a:r>
          </a:p>
          <a:p>
            <a:pPr>
              <a:spcBef>
                <a:spcPct val="50000"/>
              </a:spcBef>
            </a:pPr>
            <a:r>
              <a:rPr lang="ru-RU" dirty="0"/>
              <a:t>БУНТ</a:t>
            </a:r>
          </a:p>
          <a:p>
            <a:pPr>
              <a:spcBef>
                <a:spcPct val="50000"/>
              </a:spcBef>
            </a:pPr>
            <a:r>
              <a:rPr lang="ru-RU" dirty="0"/>
              <a:t>Праздник последнего звонка</a:t>
            </a:r>
          </a:p>
        </p:txBody>
      </p:sp>
      <p:pic>
        <p:nvPicPr>
          <p:cNvPr id="8194" name="Picture 2" descr="C:\Users\Заборская\Desktop\премия 2016\IMG_3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74" y="4164013"/>
            <a:ext cx="3887948" cy="25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Constantia" pitchFamily="18" charset="0"/>
              </a:rPr>
              <a:t>СИСТЕМА ДОПОЛНИТЕЛЬНОГО ОБРАЗОВАНИЯ</a:t>
            </a:r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038600" cy="14398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latin typeface="Bookman Old Style" pitchFamily="18" charset="0"/>
              </a:rPr>
              <a:t>26</a:t>
            </a:r>
            <a:r>
              <a:rPr lang="ru-RU" sz="2400" dirty="0" smtClean="0">
                <a:latin typeface="Bookman Old Style" pitchFamily="18" charset="0"/>
              </a:rPr>
              <a:t> кружков </a:t>
            </a:r>
            <a:r>
              <a:rPr lang="ru-RU" sz="2400" dirty="0">
                <a:latin typeface="Bookman Old Style" pitchFamily="18" charset="0"/>
              </a:rPr>
              <a:t>и </a:t>
            </a:r>
            <a:r>
              <a:rPr lang="ru-RU" sz="2400" dirty="0" smtClean="0">
                <a:latin typeface="Bookman Old Style" pitchFamily="18" charset="0"/>
              </a:rPr>
              <a:t>секций,</a:t>
            </a:r>
            <a:endParaRPr lang="ru-RU" sz="2400" dirty="0">
              <a:latin typeface="Bookman Old Style" pitchFamily="18" charset="0"/>
            </a:endParaRPr>
          </a:p>
          <a:p>
            <a:pPr algn="ctr">
              <a:buFontTx/>
              <a:buNone/>
            </a:pPr>
            <a:r>
              <a:rPr lang="ru-RU" sz="2400" dirty="0">
                <a:latin typeface="Bookman Old Style" pitchFamily="18" charset="0"/>
              </a:rPr>
              <a:t> в которых занято </a:t>
            </a:r>
            <a:r>
              <a:rPr lang="ru-RU" dirty="0" smtClean="0">
                <a:latin typeface="Bookman Old Style" pitchFamily="18" charset="0"/>
              </a:rPr>
              <a:t>588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гимназистов</a:t>
            </a:r>
          </a:p>
          <a:p>
            <a:pPr>
              <a:buFontTx/>
              <a:buNone/>
            </a:pP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9218" name="Picture 2" descr="I:\165 лет\День рождения гимназии\IMG_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889">
            <a:off x="6013959" y="1291703"/>
            <a:ext cx="2781192" cy="18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Мисс 2016\IMG_7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67">
            <a:off x="3494260" y="2663265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Губернатор\DSCN1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600">
            <a:off x="316974" y="3228642"/>
            <a:ext cx="3037380" cy="22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:\Дополнительное образование ОГ №3\Работа в кружк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50">
            <a:off x="6165362" y="3446683"/>
            <a:ext cx="2694880" cy="202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gimnasia3.ru/images/stories/ng80wbc8eu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0">
            <a:off x="3194090" y="4452177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1692275" y="692150"/>
            <a:ext cx="5340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i="1" dirty="0"/>
              <a:t>Система дополнительного </a:t>
            </a:r>
          </a:p>
          <a:p>
            <a:pPr algn="ctr"/>
            <a:r>
              <a:rPr lang="ru-RU" sz="2800" b="1" i="1" dirty="0"/>
              <a:t>образования в гимназии </a:t>
            </a:r>
          </a:p>
        </p:txBody>
      </p:sp>
      <p:sp>
        <p:nvSpPr>
          <p:cNvPr id="187395" name="Line 3"/>
          <p:cNvSpPr>
            <a:spLocks noChangeShapeType="1"/>
          </p:cNvSpPr>
          <p:nvPr/>
        </p:nvSpPr>
        <p:spPr bwMode="auto">
          <a:xfrm flipH="1">
            <a:off x="1187450" y="1844675"/>
            <a:ext cx="22320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396" name="Line 4"/>
          <p:cNvSpPr>
            <a:spLocks noChangeShapeType="1"/>
          </p:cNvSpPr>
          <p:nvPr/>
        </p:nvSpPr>
        <p:spPr bwMode="auto">
          <a:xfrm flipH="1">
            <a:off x="3779838" y="1844675"/>
            <a:ext cx="2873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4716463" y="1844675"/>
            <a:ext cx="107967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>
            <a:off x="5662233" y="1638301"/>
            <a:ext cx="1439763" cy="3601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Художественно-эстетическое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2627313" y="3357563"/>
            <a:ext cx="230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Физкультурно-спортивное</a:t>
            </a:r>
            <a:endParaRPr lang="ru-RU" dirty="0"/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4798533" y="3354848"/>
            <a:ext cx="2303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Военно-патриотическое</a:t>
            </a:r>
            <a:endParaRPr lang="ru-RU" dirty="0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6736428" y="1781935"/>
            <a:ext cx="2303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Социально-педагогическое</a:t>
            </a:r>
            <a:endParaRPr lang="ru-RU" dirty="0"/>
          </a:p>
        </p:txBody>
      </p:sp>
      <p:pic>
        <p:nvPicPr>
          <p:cNvPr id="10242" name="Picture 2" descr="http://gimnasia3.ru/images/stories/ss4ussnyi_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8" y="3869275"/>
            <a:ext cx="2519809" cy="15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Заборская\Desktop\Неделя Спорта\IMG_04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910794" cy="194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05.12.2014\IMG_8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15" y="4189065"/>
            <a:ext cx="2895463" cy="193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забавы2013-2014\IMG_3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4" y="2451206"/>
            <a:ext cx="2222776" cy="148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225" y="116632"/>
            <a:ext cx="9001000" cy="1143000"/>
          </a:xfrm>
        </p:spPr>
        <p:txBody>
          <a:bodyPr/>
          <a:lstStyle/>
          <a:p>
            <a:r>
              <a:rPr lang="ru-RU" sz="3200" b="1" dirty="0" smtClean="0">
                <a:latin typeface="Poster Cyr" pitchFamily="34" charset="0"/>
              </a:rPr>
              <a:t>Музейное объединение </a:t>
            </a:r>
            <a:br>
              <a:rPr lang="ru-RU" sz="3200" b="1" dirty="0" smtClean="0">
                <a:latin typeface="Poster Cyr" pitchFamily="34" charset="0"/>
              </a:rPr>
            </a:br>
            <a:r>
              <a:rPr lang="ru-RU" sz="3200" b="1" dirty="0" smtClean="0">
                <a:latin typeface="Poster Cyr" pitchFamily="34" charset="0"/>
              </a:rPr>
              <a:t>«Историческая память»</a:t>
            </a:r>
            <a:endParaRPr lang="ru-RU" sz="3200" b="1" dirty="0">
              <a:latin typeface="Poster Cyr" pitchFamily="34" charset="0"/>
            </a:endParaRPr>
          </a:p>
        </p:txBody>
      </p:sp>
      <p:pic>
        <p:nvPicPr>
          <p:cNvPr id="192515" name="Picture 3" descr="P22602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340768"/>
            <a:ext cx="4038600" cy="3028950"/>
          </a:xfrm>
          <a:noFill/>
          <a:ln/>
        </p:spPr>
      </p:pic>
      <p:pic>
        <p:nvPicPr>
          <p:cNvPr id="192516" name="Picture 4" descr="P22602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268413"/>
            <a:ext cx="3562350" cy="2530475"/>
          </a:xfrm>
          <a:noFill/>
          <a:ln/>
        </p:spPr>
      </p:pic>
      <p:pic>
        <p:nvPicPr>
          <p:cNvPr id="192517" name="Picture 5" descr="P22602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4149725"/>
            <a:ext cx="3636963" cy="2520950"/>
          </a:xfrm>
          <a:noFill/>
          <a:ln/>
        </p:spPr>
      </p:pic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250825" y="4508500"/>
            <a:ext cx="4465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Bookman Old Style" pitchFamily="18" charset="0"/>
              </a:rPr>
              <a:t>Музейная экспозиция </a:t>
            </a:r>
            <a:r>
              <a:rPr lang="ru-RU" sz="2400" dirty="0" err="1">
                <a:latin typeface="Bookman Old Style" pitchFamily="18" charset="0"/>
              </a:rPr>
              <a:t>С.Г.Писахова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4932363" y="3357563"/>
            <a:ext cx="3816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Музейная экспозиция К.П.Гемп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1547813" y="5734050"/>
            <a:ext cx="3887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Музейная экспозиция Е.С.Канина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Концепция воспитательной системы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504351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строится на основе концепций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В.А.Караковского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Л.И.Новиковой, Н.Л.Селивановой, Сухомлинского В.А.,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Караковского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В.А., Ушинского К.Д., Иванова И.П., </a:t>
            </a:r>
            <a:r>
              <a:rPr lang="ru-RU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Щурковой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Н.Е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i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развивается </a:t>
            </a:r>
            <a:r>
              <a:rPr lang="ru-RU" i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соответствии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 законом РФ «Об образовании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Конвенцией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правах ребенка, федеральных законов в сфере образования,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Уставом Гимназии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№3, Программой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развития.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P22602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339725"/>
            <a:ext cx="3384550" cy="2538413"/>
          </a:xfrm>
          <a:noFill/>
          <a:ln/>
        </p:spPr>
      </p:pic>
      <p:pic>
        <p:nvPicPr>
          <p:cNvPr id="193539" name="Picture 3" descr="P22602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825" y="3500438"/>
            <a:ext cx="3816350" cy="2719387"/>
          </a:xfrm>
          <a:noFill/>
          <a:ln/>
        </p:spPr>
      </p:pic>
      <p:pic>
        <p:nvPicPr>
          <p:cNvPr id="193540" name="Picture 4" descr="P2260216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8446" y="178512"/>
            <a:ext cx="4038600" cy="3028950"/>
          </a:xfrm>
          <a:noFill/>
          <a:ln/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0" y="4581525"/>
            <a:ext cx="5076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52412" y="31654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Bookman Old Style" pitchFamily="18" charset="0"/>
              </a:rPr>
              <a:t>Музей 43-й армии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4716463" y="2708275"/>
            <a:ext cx="442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Музей средней школы №3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708400" y="6237288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Bookman Old Style" pitchFamily="18" charset="0"/>
              </a:rPr>
              <a:t>История современной гимназии</a:t>
            </a:r>
          </a:p>
        </p:txBody>
      </p:sp>
      <p:pic>
        <p:nvPicPr>
          <p:cNvPr id="9" name="Picture 9" descr="G:\P3200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444" y="3553487"/>
            <a:ext cx="3481391" cy="2611275"/>
          </a:xfrm>
          <a:prstGeom prst="rect">
            <a:avLst/>
          </a:prstGeom>
          <a:noFill/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-644496" y="6050389"/>
            <a:ext cx="543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Музейная экспозиция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Bookman Old Style" pitchFamily="18" charset="0"/>
              </a:rPr>
              <a:t>Ф. Абрамова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2628"/>
            <a:ext cx="8640960" cy="1080120"/>
          </a:xfrm>
        </p:spPr>
        <p:txBody>
          <a:bodyPr/>
          <a:lstStyle/>
          <a:p>
            <a:r>
              <a:rPr lang="ru-RU" sz="2400" b="1" dirty="0" smtClean="0"/>
              <a:t>Критерии </a:t>
            </a:r>
            <a:r>
              <a:rPr lang="ru-RU" sz="2400" b="1" dirty="0"/>
              <a:t>оценки качества созданных в образовательном учреждении условий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для</a:t>
            </a:r>
            <a:r>
              <a:rPr lang="ru-RU" sz="2400" dirty="0" smtClean="0"/>
              <a:t> </a:t>
            </a:r>
            <a:r>
              <a:rPr lang="ru-RU" sz="2400" b="1" dirty="0" smtClean="0"/>
              <a:t>воспитания :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13184" y="1065172"/>
            <a:ext cx="8229600" cy="3515956"/>
          </a:xfrm>
        </p:spPr>
        <p:txBody>
          <a:bodyPr/>
          <a:lstStyle/>
          <a:p>
            <a:pPr lvl="0"/>
            <a:r>
              <a:rPr lang="ru-RU" sz="2000" dirty="0" smtClean="0"/>
              <a:t>разработанность </a:t>
            </a:r>
            <a:r>
              <a:rPr lang="ru-RU" sz="2000" dirty="0"/>
              <a:t>нормативно-методических документов, регулирующих воспитательный процесс в образовательном учреждении,</a:t>
            </a:r>
          </a:p>
          <a:p>
            <a:pPr lvl="0"/>
            <a:r>
              <a:rPr lang="ru-RU" sz="2000" dirty="0"/>
              <a:t>обеспеченность воспитательного процесса необходимыми педагогическими кадрами,</a:t>
            </a:r>
          </a:p>
          <a:p>
            <a:pPr lvl="0"/>
            <a:r>
              <a:rPr lang="ru-RU" sz="2000" dirty="0"/>
              <a:t>наличие в образовательном учреждении системы стимулов и поощрений для педагогов, организующих процесс воспитания,</a:t>
            </a:r>
          </a:p>
          <a:p>
            <a:pPr lvl="0"/>
            <a:r>
              <a:rPr lang="ru-RU" sz="2000" dirty="0"/>
              <a:t>обеспеченность воспитательного процесса необходимыми материально-техническими ресурсами,</a:t>
            </a:r>
          </a:p>
          <a:p>
            <a:pPr lvl="0"/>
            <a:r>
              <a:rPr lang="ru-RU" sz="2000" dirty="0"/>
              <a:t>развитость воспитывающей предметно-эстетической среды образовательного учреждения. </a:t>
            </a: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День самоуправления 16\DSC_5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509120"/>
            <a:ext cx="4559995" cy="221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02604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 sz="4000" dirty="0">
              <a:latin typeface="Poster Cyr" pitchFamily="34" charset="0"/>
            </a:endParaRPr>
          </a:p>
          <a:p>
            <a:pPr algn="ctr">
              <a:buFontTx/>
              <a:buNone/>
            </a:pPr>
            <a:r>
              <a:rPr lang="ru-RU" sz="4000" dirty="0">
                <a:latin typeface="Poster Cyr" pitchFamily="34" charset="0"/>
              </a:rPr>
              <a:t>СПАСИБО</a:t>
            </a:r>
          </a:p>
          <a:p>
            <a:pPr algn="ctr">
              <a:buFontTx/>
              <a:buNone/>
            </a:pPr>
            <a:r>
              <a:rPr lang="ru-RU" sz="4000" dirty="0">
                <a:latin typeface="Poster Cyr" pitchFamily="34" charset="0"/>
              </a:rPr>
              <a:t> ЗА </a:t>
            </a:r>
          </a:p>
          <a:p>
            <a:pPr algn="ctr">
              <a:buFontTx/>
              <a:buNone/>
            </a:pPr>
            <a:r>
              <a:rPr lang="ru-RU" sz="4000" dirty="0">
                <a:latin typeface="Poster Cyr" pitchFamily="34" charset="0"/>
              </a:rPr>
              <a:t>ВНИМАНИЕ!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917596"/>
          </a:xfrm>
        </p:spPr>
        <p:txBody>
          <a:bodyPr/>
          <a:lstStyle/>
          <a:p>
            <a:r>
              <a:rPr lang="ru-RU" sz="3600" b="1" dirty="0" smtClean="0">
                <a:latin typeface="Poster Cyr" pitchFamily="34" charset="0"/>
              </a:rPr>
              <a:t>Воспитательная цель гимназии </a:t>
            </a:r>
            <a:r>
              <a:rPr lang="ru-RU" sz="3600" b="1" dirty="0">
                <a:latin typeface="Poster Cyr" pitchFamily="34" charset="0"/>
              </a:rPr>
              <a:t>-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28670"/>
            <a:ext cx="8318529" cy="519749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i="1" dirty="0" smtClean="0"/>
              <a:t>ф</a:t>
            </a:r>
            <a:r>
              <a:rPr lang="ru-RU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ормирование </a:t>
            </a:r>
            <a:r>
              <a:rPr lang="ru-RU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всесторонне развитой, мотивированной на активную реализацию творческих и умственных способностей, личности, способной самостоятельно принимать решения, участвовать в управлении гимназически коллективом.</a:t>
            </a:r>
          </a:p>
          <a:p>
            <a:pPr algn="ctr">
              <a:buFontTx/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Заборская\Desktop\Неделя Спорта\IMG_9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4176464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54032"/>
          </a:xfrm>
        </p:spPr>
        <p:txBody>
          <a:bodyPr/>
          <a:lstStyle/>
          <a:p>
            <a:r>
              <a:rPr lang="ru-RU" b="1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6000792"/>
          </a:xfrm>
        </p:spPr>
        <p:txBody>
          <a:bodyPr/>
          <a:lstStyle/>
          <a:p>
            <a:pPr marL="0" lvl="0" indent="0">
              <a:spcBef>
                <a:spcPts val="0"/>
              </a:spcBef>
            </a:pPr>
            <a:r>
              <a:rPr lang="ru-RU" sz="2800" dirty="0" smtClean="0">
                <a:latin typeface="Constantia" pitchFamily="18" charset="0"/>
              </a:rPr>
              <a:t> Воспитывать в гимназистах любовь к своей Родине, интерес к её историческому прошлому, формировать у гимназистов  такие понятия, как долг, честь, гражданская нравственность.</a:t>
            </a:r>
          </a:p>
          <a:p>
            <a:pPr marL="0" lvl="0" indent="0">
              <a:spcBef>
                <a:spcPts val="0"/>
              </a:spcBef>
            </a:pPr>
            <a:r>
              <a:rPr lang="ru-RU" sz="2800" dirty="0" smtClean="0">
                <a:latin typeface="Constantia" pitchFamily="18" charset="0"/>
              </a:rPr>
              <a:t> Формировать и пропагандировать концепцию здорового образа жизни, воспитывать активную, физически развитую личность.</a:t>
            </a:r>
          </a:p>
          <a:p>
            <a:pPr marL="0" lvl="0" indent="0">
              <a:spcBef>
                <a:spcPts val="0"/>
              </a:spcBef>
            </a:pPr>
            <a:r>
              <a:rPr lang="ru-RU" sz="2800" dirty="0" smtClean="0">
                <a:latin typeface="Constantia" pitchFamily="18" charset="0"/>
              </a:rPr>
              <a:t> Повысить уровень ответственности, инициативности, самоорганизации, самоконтроля и участия в организации и работе гимназического самоуправления.</a:t>
            </a:r>
          </a:p>
          <a:p>
            <a:pPr marL="0" lvl="0" indent="0">
              <a:spcBef>
                <a:spcPts val="0"/>
              </a:spcBef>
            </a:pPr>
            <a:r>
              <a:rPr lang="ru-RU" sz="2800" dirty="0" smtClean="0">
                <a:latin typeface="Constantia" pitchFamily="18" charset="0"/>
              </a:rPr>
              <a:t> Совершенствовать методическое мастерство классных руководителей.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993775"/>
          </a:xfrm>
        </p:spPr>
        <p:txBody>
          <a:bodyPr/>
          <a:lstStyle/>
          <a:p>
            <a:r>
              <a:rPr lang="ru-RU" sz="3200" b="1" dirty="0">
                <a:latin typeface="Poster Cyr" pitchFamily="34" charset="0"/>
              </a:rPr>
              <a:t>Становление воспитательной системы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32"/>
            <a:ext cx="8534430" cy="5786477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b="1" u="sng" dirty="0">
                <a:latin typeface="Bookman Old Style" pitchFamily="18" charset="0"/>
              </a:rPr>
              <a:t>1 </a:t>
            </a:r>
            <a:r>
              <a:rPr lang="ru-RU" b="1" u="sng" dirty="0" smtClean="0">
                <a:latin typeface="Bookman Old Style" pitchFamily="18" charset="0"/>
              </a:rPr>
              <a:t>этап – Этап конструирования (2001-2003г.г.)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b="1" u="sng" dirty="0" smtClean="0">
                <a:latin typeface="Bookman Old Style" pitchFamily="18" charset="0"/>
              </a:rPr>
              <a:t>2 этап – Отработка содержания деятельности и структуры (2003-2005г.г.)</a:t>
            </a:r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3074" name="Picture 2" descr="D:\1 сентября 2014\IMG_1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357982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ru-RU" b="1" u="sng" dirty="0" smtClean="0">
                <a:latin typeface="Bookman Old Style" pitchFamily="18" charset="0"/>
              </a:rPr>
              <a:t>3 этап – Становление воспитательной системы (2005-2007г.г.)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b="1" u="sng" dirty="0" smtClean="0">
                <a:latin typeface="Bookman Old Style" pitchFamily="18" charset="0"/>
              </a:rPr>
              <a:t>4 этап – Завершающий. Система окончательно сформирована (2007-2009г.г.)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u="sng" dirty="0">
                <a:latin typeface="Bookman Old Style" pitchFamily="18" charset="0"/>
              </a:rPr>
              <a:t>5 этап – Этап обновления и перестройки (2009-2011г.г.)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u="sng" dirty="0" smtClean="0">
                <a:latin typeface="Bookman Old Style" pitchFamily="18" charset="0"/>
              </a:rPr>
              <a:t>6 </a:t>
            </a:r>
            <a:r>
              <a:rPr lang="ru-RU" b="1" u="sng" dirty="0">
                <a:latin typeface="Bookman Old Style" pitchFamily="18" charset="0"/>
              </a:rPr>
              <a:t>этап – </a:t>
            </a:r>
            <a:r>
              <a:rPr lang="ru-RU" b="1" u="sng" dirty="0" smtClean="0">
                <a:latin typeface="Bookman Old Style" pitchFamily="18" charset="0"/>
              </a:rPr>
              <a:t>Создание учебно-воспитательного комплекса в рамках введения ФГОС нового поколения (2011г. -)</a:t>
            </a:r>
            <a:endParaRPr lang="ru-RU" b="1" u="sng" dirty="0">
              <a:latin typeface="Bookman Old Style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ru-RU" b="1" u="sng" dirty="0" smtClean="0">
              <a:latin typeface="Bookman Old Style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8"/>
          </a:xfrm>
        </p:spPr>
        <p:txBody>
          <a:bodyPr/>
          <a:lstStyle/>
          <a:p>
            <a:r>
              <a:rPr lang="ru-RU" sz="3400" b="1" dirty="0" smtClean="0">
                <a:latin typeface="Constantia" pitchFamily="18" charset="0"/>
              </a:rPr>
              <a:t>Критерии и показатели эффективности воспитательной системы</a:t>
            </a:r>
            <a:endParaRPr lang="ru-RU" sz="3400" b="1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929718" cy="557216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Сформированность познавательного потенциала личности гимназиста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Сформированность нравственного потенциала личности гимназиста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Сформированность коммуникативного потенциала личности гимназиста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Сформированность физического потенциала личности гимназиста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Сформированность общегимназического коллектива</a:t>
            </a: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800" dirty="0" smtClean="0"/>
              <a:t>Удовлетворенность учащихся, родителей и педагогов жизнедеятельностью образовательного учреждения</a:t>
            </a:r>
            <a:endParaRPr lang="ru-RU" sz="2800" dirty="0" smtClean="0">
              <a:latin typeface="Constantia" pitchFamily="18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000108"/>
          </a:xfrm>
        </p:spPr>
        <p:txBody>
          <a:bodyPr/>
          <a:lstStyle/>
          <a:p>
            <a:r>
              <a:rPr lang="ru-RU" sz="4000" b="1" dirty="0" smtClean="0">
                <a:latin typeface="Constantia" pitchFamily="18" charset="0"/>
              </a:rPr>
              <a:t>Модель выпускника гимназии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857784" cy="512605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Выпускник гимназии-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Патриот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Личность</a:t>
            </a: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Гражданин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Человек 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Интеллектуал</a:t>
            </a:r>
            <a:endParaRPr lang="ru-RU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Семьянин</a:t>
            </a:r>
            <a:endParaRPr lang="ru-RU" b="1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ru-RU" b="1" i="1" dirty="0" smtClean="0"/>
              <a:t>Житель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i="1" dirty="0" smtClean="0"/>
              <a:t>планеты Земля</a:t>
            </a:r>
            <a:endParaRPr lang="ru-RU" dirty="0"/>
          </a:p>
        </p:txBody>
      </p:sp>
      <p:pic>
        <p:nvPicPr>
          <p:cNvPr id="4098" name="Picture 2" descr="E:\последний звонок\IMG_6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914659" cy="32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r>
              <a:rPr lang="ru-RU" sz="3200" b="1" dirty="0">
                <a:latin typeface="Poster Cyr" pitchFamily="34" charset="0"/>
              </a:rPr>
              <a:t>Идеи воспитательной системы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ru-RU" sz="2400" dirty="0">
                <a:latin typeface="Bookman Old Style" pitchFamily="18" charset="0"/>
              </a:rPr>
              <a:t>Идея базовой культуры личности</a:t>
            </a:r>
          </a:p>
          <a:p>
            <a:r>
              <a:rPr lang="ru-RU" sz="2400" dirty="0">
                <a:latin typeface="Bookman Old Style" pitchFamily="18" charset="0"/>
              </a:rPr>
              <a:t>Идея децентрализации управления</a:t>
            </a:r>
          </a:p>
          <a:p>
            <a:r>
              <a:rPr lang="ru-RU" sz="2400" dirty="0">
                <a:latin typeface="Bookman Old Style" pitchFamily="18" charset="0"/>
              </a:rPr>
              <a:t>Идея свободы выбора</a:t>
            </a:r>
          </a:p>
          <a:p>
            <a:r>
              <a:rPr lang="ru-RU" sz="2400" dirty="0">
                <a:latin typeface="Bookman Old Style" pitchFamily="18" charset="0"/>
              </a:rPr>
              <a:t>Идея добровольного участия</a:t>
            </a:r>
          </a:p>
          <a:p>
            <a:r>
              <a:rPr lang="ru-RU" sz="2400" dirty="0">
                <a:latin typeface="Bookman Old Style" pitchFamily="18" charset="0"/>
              </a:rPr>
              <a:t>Идея сохранения и расширения </a:t>
            </a:r>
            <a:r>
              <a:rPr lang="ru-RU" sz="2400" dirty="0" err="1">
                <a:latin typeface="Bookman Old Style" pitchFamily="18" charset="0"/>
              </a:rPr>
              <a:t>социокультурного</a:t>
            </a:r>
            <a:r>
              <a:rPr lang="ru-RU" sz="2400" dirty="0">
                <a:latin typeface="Bookman Old Style" pitchFamily="18" charset="0"/>
              </a:rPr>
              <a:t> пространства</a:t>
            </a:r>
          </a:p>
          <a:p>
            <a:r>
              <a:rPr lang="ru-RU" sz="2400" dirty="0">
                <a:latin typeface="Bookman Old Style" pitchFamily="18" charset="0"/>
              </a:rPr>
              <a:t>Идея </a:t>
            </a:r>
            <a:r>
              <a:rPr lang="ru-RU" sz="2400" dirty="0" err="1">
                <a:latin typeface="Bookman Old Style" pitchFamily="18" charset="0"/>
              </a:rPr>
              <a:t>креативности</a:t>
            </a:r>
            <a:r>
              <a:rPr lang="ru-RU" sz="2400" dirty="0">
                <a:latin typeface="Bookman Old Style" pitchFamily="18" charset="0"/>
              </a:rPr>
              <a:t> творческого начала личности</a:t>
            </a:r>
          </a:p>
          <a:p>
            <a:r>
              <a:rPr lang="ru-RU" sz="2400" dirty="0">
                <a:latin typeface="Bookman Old Style" pitchFamily="18" charset="0"/>
              </a:rPr>
              <a:t>Идея самореализации личности учителя и гимназиста</a:t>
            </a:r>
          </a:p>
          <a:p>
            <a:r>
              <a:rPr lang="ru-RU" sz="2400" dirty="0">
                <a:latin typeface="Bookman Old Style" pitchFamily="18" charset="0"/>
              </a:rPr>
              <a:t>Идея целостного педагогического процесса</a:t>
            </a:r>
          </a:p>
          <a:p>
            <a:r>
              <a:rPr lang="ru-RU" sz="2400" dirty="0">
                <a:latin typeface="Bookman Old Style" pitchFamily="18" charset="0"/>
              </a:rPr>
              <a:t>Идея диагностического подхода</a:t>
            </a:r>
          </a:p>
          <a:p>
            <a:endParaRPr lang="ru-RU" sz="2400" dirty="0">
              <a:latin typeface="Bookman Old Style" pitchFamily="18" charset="0"/>
            </a:endParaRPr>
          </a:p>
          <a:p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645</Words>
  <Application>Microsoft Office PowerPoint</Application>
  <PresentationFormat>Экран (4:3)</PresentationFormat>
  <Paragraphs>141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Воспитательная система муниципального бюджетного общеобразовательного учреждения «Гимназия №3 имени К.П. Гемп»</vt:lpstr>
      <vt:lpstr>Концепция воспитательной системы</vt:lpstr>
      <vt:lpstr>Воспитательная цель гимназии - </vt:lpstr>
      <vt:lpstr>Задачи: </vt:lpstr>
      <vt:lpstr>Становление воспитательной системы</vt:lpstr>
      <vt:lpstr>Презентация PowerPoint</vt:lpstr>
      <vt:lpstr>Критерии и показатели эффективности воспитательной системы</vt:lpstr>
      <vt:lpstr>Модель выпускника гимназии</vt:lpstr>
      <vt:lpstr>Идеи воспитательной системы</vt:lpstr>
      <vt:lpstr>Приоритетные направления</vt:lpstr>
      <vt:lpstr>Младшая школа</vt:lpstr>
      <vt:lpstr>Средняя школа</vt:lpstr>
      <vt:lpstr>Старшая школа</vt:lpstr>
      <vt:lpstr>Направления работы по  содержанию системы воспитания</vt:lpstr>
      <vt:lpstr>Планирование воспитательной деятельности </vt:lpstr>
      <vt:lpstr>ТРАДИЦИОННЫЕ МЕРОПРИЯТИЯ ГИМНАЗИИ</vt:lpstr>
      <vt:lpstr>СИСТЕМА ДОПОЛНИТЕЛЬНОГО ОБРАЗОВАНИЯ</vt:lpstr>
      <vt:lpstr>Презентация PowerPoint</vt:lpstr>
      <vt:lpstr>Музейное объединение  «Историческая память»</vt:lpstr>
      <vt:lpstr>Презентация PowerPoint</vt:lpstr>
      <vt:lpstr>Критерии оценки качества созданных в образовательном учреждении условий  для воспитания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Победители и призеры  городских предметных олимпиад</dc:title>
  <dc:creator>1</dc:creator>
  <cp:lastModifiedBy>Заборская</cp:lastModifiedBy>
  <cp:revision>40</cp:revision>
  <dcterms:created xsi:type="dcterms:W3CDTF">2006-12-03T19:00:20Z</dcterms:created>
  <dcterms:modified xsi:type="dcterms:W3CDTF">2016-10-19T08:34:01Z</dcterms:modified>
</cp:coreProperties>
</file>